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</p:sldMasterIdLst>
  <p:sldIdLst>
    <p:sldId id="256" r:id="rId5"/>
    <p:sldId id="25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4508A1-263C-4378-A00B-A9B37B8BACBD}">
          <p14:sldIdLst>
            <p14:sldId id="256"/>
            <p14:sldId id="257"/>
            <p14:sldId id="260"/>
            <p14:sldId id="261"/>
            <p14:sldId id="262"/>
          </p14:sldIdLst>
        </p14:section>
        <p14:section name="Untitled Section" id="{0216F218-5A14-4E6F-B29F-7368060528B0}">
          <p14:sldIdLst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7C16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2E2290-8938-4670-8D5F-2632B8E194AA}" v="33" dt="2025-11-14T15:37:01.2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84" d="100"/>
          <a:sy n="84" d="100"/>
        </p:scale>
        <p:origin x="5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3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141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606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6130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3127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90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2702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4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5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34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54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8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7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56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57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2E171BA-CC09-47C8-A6DF-F5C5CB59CEEC}" type="datetime1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6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DA38F49-B3E2-4BF0-BEC7-C30D34ABBB8D}" type="datetime1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714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Farzi/CapstoneProjec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8504A-8B19-09BD-7BA5-747CEAC34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3883741"/>
            <a:ext cx="8676222" cy="83049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cap="none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Smart Warehouse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0D78-FB02-1E36-8CF9-4A836FDDF6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4806457"/>
            <a:ext cx="8676222" cy="68211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Capstone Project by Team 11</a:t>
            </a:r>
          </a:p>
        </p:txBody>
      </p:sp>
      <p:pic>
        <p:nvPicPr>
          <p:cNvPr id="4" name="Video 3" descr="Box Packages">
            <a:extLst>
              <a:ext uri="{FF2B5EF4-FFF2-40B4-BE49-F238E27FC236}">
                <a16:creationId xmlns:a16="http://schemas.microsoft.com/office/drawing/2014/main" id="{E95F22A4-1534-32A9-DC4D-1C830DEC00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1" b="287"/>
          <a:stretch>
            <a:fillRect/>
          </a:stretch>
        </p:blipFill>
        <p:spPr>
          <a:xfrm>
            <a:off x="3436791" y="824487"/>
            <a:ext cx="5318418" cy="298305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42590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86280E-682B-2588-6788-32B89CFD2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24183-DA43-0D48-FC88-88087D1E1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Equipments in GUI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0DB83B-1E7A-E59B-B0E0-2E7B2479F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6129" y="636640"/>
            <a:ext cx="4137740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264258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FD089-4DE8-50CC-3366-2A8C6604F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A6E5-CD8F-3759-A54D-F25960BC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cap="none" dirty="0"/>
              <a:t>Storage Module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1F058-903F-C968-632A-861267079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Creating Storage as 3D warehouse</a:t>
            </a:r>
          </a:p>
          <a:p>
            <a:pPr>
              <a:lnSpc>
                <a:spcPct val="200000"/>
              </a:lnSpc>
            </a:pP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Creating Subcomponents of Warehouse</a:t>
            </a:r>
          </a:p>
          <a:p>
            <a:pPr>
              <a:lnSpc>
                <a:spcPct val="200000"/>
              </a:lnSpc>
            </a:pP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Managing via Storage Manager</a:t>
            </a:r>
          </a:p>
        </p:txBody>
      </p:sp>
    </p:spTree>
    <p:extLst>
      <p:ext uri="{BB962C8B-B14F-4D97-AF65-F5344CB8AC3E}">
        <p14:creationId xmlns:p14="http://schemas.microsoft.com/office/powerpoint/2010/main" val="345265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5B592B-B1F3-AB99-CE7A-1FB80B311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567CB-75E4-B663-C771-411B34C8D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4311267" cy="1905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cap="none" dirty="0"/>
              <a:t>Component Diagram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9AEF40-1996-D5CC-0DF3-78429B56B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800" dirty="0"/>
              <a:t>Storage Management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Storage Core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Storage Exceptions</a:t>
            </a:r>
          </a:p>
        </p:txBody>
      </p:sp>
      <p:pic>
        <p:nvPicPr>
          <p:cNvPr id="5" name="Content Placeholder 4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A0604FCC-E762-6831-3F8C-C8246E927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544" y="320347"/>
            <a:ext cx="1488785" cy="626857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37052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2E1919-309E-FBBA-FEE8-2F8841D48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1961-1647-6329-9304-D850FCE8C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cap="none"/>
              <a:t>UML Class Diagram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D1EB7475-7353-B5F6-1B06-32B002CCF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1800" dirty="0"/>
              <a:t>Storage Manager</a:t>
            </a:r>
          </a:p>
          <a:p>
            <a:r>
              <a:rPr lang="en-US" sz="1800" dirty="0"/>
              <a:t>Storage</a:t>
            </a:r>
          </a:p>
          <a:p>
            <a:r>
              <a:rPr lang="en-US" sz="1800" dirty="0"/>
              <a:t>Cell</a:t>
            </a:r>
          </a:p>
          <a:p>
            <a:r>
              <a:rPr lang="en-US" sz="1800" dirty="0"/>
              <a:t>Item</a:t>
            </a:r>
          </a:p>
          <a:p>
            <a:r>
              <a:rPr lang="en-US" sz="1800" dirty="0"/>
              <a:t>Position</a:t>
            </a:r>
          </a:p>
          <a:p>
            <a:r>
              <a:rPr lang="en-US" sz="1800" dirty="0"/>
              <a:t>Storage Exception</a:t>
            </a:r>
          </a:p>
        </p:txBody>
      </p:sp>
      <p:pic>
        <p:nvPicPr>
          <p:cNvPr id="5" name="Content Placeholder 4" descr="A diagram of a computer&#10;&#10;AI-generated content may be incorrect.">
            <a:extLst>
              <a:ext uri="{FF2B5EF4-FFF2-40B4-BE49-F238E27FC236}">
                <a16:creationId xmlns:a16="http://schemas.microsoft.com/office/drawing/2014/main" id="{D2F8A7A0-666D-F707-F7F8-679F964ED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408" y="609600"/>
            <a:ext cx="6629400" cy="613627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81689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1A900-83C1-195C-BD49-AB816F4B2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BC0A9-DD15-6949-E235-7C24D7811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cap="none" dirty="0"/>
              <a:t>Thread Safe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BC9AF2-304D-40A3-0B69-05558C63F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418" y="1690253"/>
            <a:ext cx="7241988" cy="494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39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494B7-8F07-07D5-0CE3-61E52685B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121F5-1AC0-2842-7F99-7FC20BEB8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940" y="133781"/>
            <a:ext cx="9905998" cy="146858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cap="none" dirty="0"/>
              <a:t>Unit Tests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F24D4B-B573-9662-2112-25839A99A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6967" y="1326139"/>
            <a:ext cx="7781925" cy="1695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A59ACC-9AB2-9503-C116-9F2EA14B9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696" y="3171392"/>
            <a:ext cx="3856613" cy="341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09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8C294-3979-3CF8-193A-90DC5B3F7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7D48-D964-CDF8-DBA0-47CA17AB1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cap="none" dirty="0"/>
              <a:t>Storage in GUI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0A43F6-3DA6-4F8E-ECBE-A1232A2D4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543" y="1742208"/>
            <a:ext cx="11428914" cy="490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33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CBEAE-A265-81AA-FB21-65350B775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65F60-2842-57F7-C154-8F9A311DC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cap="none" dirty="0"/>
              <a:t>Logging Module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2CBD2-5408-3524-1D19-7FFF34BE2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421" y="1533143"/>
            <a:ext cx="9905998" cy="312420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Providing Single Static Instance for Logging</a:t>
            </a:r>
          </a:p>
          <a:p>
            <a:pPr>
              <a:lnSpc>
                <a:spcPct val="200000"/>
              </a:lnSpc>
            </a:pP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Writing, Saving and Deleting logs</a:t>
            </a:r>
          </a:p>
        </p:txBody>
      </p:sp>
    </p:spTree>
    <p:extLst>
      <p:ext uri="{BB962C8B-B14F-4D97-AF65-F5344CB8AC3E}">
        <p14:creationId xmlns:p14="http://schemas.microsoft.com/office/powerpoint/2010/main" val="939817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D7A64B-373A-4A9F-3DB3-D31A7DC4A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F777B-BACD-53F1-6B05-84CCC73C8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/>
              <a:t>Component Diagram</a:t>
            </a:r>
            <a:endParaRPr lang="en-US" cap="non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894AD7-4757-88CC-0C63-1EE504E3C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Logging Manager</a:t>
            </a:r>
          </a:p>
          <a:p>
            <a:pPr>
              <a:lnSpc>
                <a:spcPct val="200000"/>
              </a:lnSpc>
            </a:pPr>
            <a:r>
              <a:rPr lang="en-US" dirty="0"/>
              <a:t>Log Level</a:t>
            </a:r>
          </a:p>
          <a:p>
            <a:pPr>
              <a:lnSpc>
                <a:spcPct val="200000"/>
              </a:lnSpc>
            </a:pPr>
            <a:r>
              <a:rPr lang="en-US" dirty="0"/>
              <a:t>Loggin Exceptions</a:t>
            </a:r>
          </a:p>
        </p:txBody>
      </p:sp>
      <p:pic>
        <p:nvPicPr>
          <p:cNvPr id="5" name="Content Placeholder 4" descr="A diagram of a logistic&#10;&#10;AI-generated content may be incorrect.">
            <a:extLst>
              <a:ext uri="{FF2B5EF4-FFF2-40B4-BE49-F238E27FC236}">
                <a16:creationId xmlns:a16="http://schemas.microsoft.com/office/drawing/2014/main" id="{7A60AABA-376E-E776-986B-902DDDBAD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86" y="1000653"/>
            <a:ext cx="2532038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769434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B2FF98-8552-C6B6-E58C-7CE01A40B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4924-0CA5-68D5-A03B-9E6DB12F8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/>
              <a:t>UML Class Diagram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2CFC05-4CC2-772E-B3A2-40C2888C9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Logging Manager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 Level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Loggin Exception</a:t>
            </a:r>
          </a:p>
        </p:txBody>
      </p:sp>
      <p:pic>
        <p:nvPicPr>
          <p:cNvPr id="5" name="Content Placeholder 4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26952001-0FF3-6A83-DB53-47BEB4D0B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081" y="645106"/>
            <a:ext cx="366030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658410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B9AD3-B7F5-66CD-3D88-8DAF014C1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cap="none" dirty="0"/>
              <a:t>Role Distributions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FC3AAF3-0E1A-43D2-A458-D1188B9592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9720876"/>
              </p:ext>
            </p:extLst>
          </p:nvPr>
        </p:nvGraphicFramePr>
        <p:xfrm>
          <a:off x="1345963" y="2286000"/>
          <a:ext cx="9496901" cy="3633762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4437446">
                  <a:extLst>
                    <a:ext uri="{9D8B030D-6E8A-4147-A177-3AD203B41FA5}">
                      <a16:colId xmlns:a16="http://schemas.microsoft.com/office/drawing/2014/main" val="3773292224"/>
                    </a:ext>
                  </a:extLst>
                </a:gridCol>
                <a:gridCol w="5059455">
                  <a:extLst>
                    <a:ext uri="{9D8B030D-6E8A-4147-A177-3AD203B41FA5}">
                      <a16:colId xmlns:a16="http://schemas.microsoft.com/office/drawing/2014/main" val="3443454007"/>
                    </a:ext>
                  </a:extLst>
                </a:gridCol>
              </a:tblGrid>
              <a:tr h="722694">
                <a:tc>
                  <a:txBody>
                    <a:bodyPr/>
                    <a:lstStyle/>
                    <a:p>
                      <a:r>
                        <a:rPr lang="en-US" sz="2100" b="0" cap="all" spc="150">
                          <a:solidFill>
                            <a:schemeClr val="lt1"/>
                          </a:solidFill>
                        </a:rPr>
                        <a:t>Team Members</a:t>
                      </a:r>
                    </a:p>
                  </a:txBody>
                  <a:tcPr marL="181935" marR="181935" marT="181935" marB="18193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0" cap="all" spc="150">
                          <a:solidFill>
                            <a:schemeClr val="lt1"/>
                          </a:solidFill>
                        </a:rPr>
                        <a:t>Roles</a:t>
                      </a:r>
                    </a:p>
                  </a:txBody>
                  <a:tcPr marL="181935" marR="181935" marT="181935" marB="18193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864169"/>
                  </a:ext>
                </a:extLst>
              </a:tr>
              <a:tr h="6661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Usman </a:t>
                      </a:r>
                      <a:r>
                        <a:rPr lang="en-US" sz="1800" cap="none" spc="0" dirty="0" err="1">
                          <a:solidFill>
                            <a:schemeClr val="tx1"/>
                          </a:solidFill>
                        </a:rPr>
                        <a:t>Rangrez</a:t>
                      </a: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1935" marR="181935" marT="181935" marB="18193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Storage Submodule &amp; GUI Frontend </a:t>
                      </a:r>
                    </a:p>
                  </a:txBody>
                  <a:tcPr marL="181935" marR="181935" marT="181935" marB="18193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996074"/>
                  </a:ext>
                </a:extLst>
              </a:tr>
              <a:tr h="6661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Ali Shaaban  </a:t>
                      </a:r>
                    </a:p>
                  </a:txBody>
                  <a:tcPr marL="181935" marR="181935" marT="181935" marB="18193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Equipment Submodule &amp; UML Diagram</a:t>
                      </a:r>
                    </a:p>
                  </a:txBody>
                  <a:tcPr marL="181935" marR="181935" marT="181935" marB="18193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613126"/>
                  </a:ext>
                </a:extLst>
              </a:tr>
              <a:tr h="6661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Ali Farzizada</a:t>
                      </a:r>
                    </a:p>
                  </a:txBody>
                  <a:tcPr marL="181935" marR="181935" marT="181935" marB="18193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Task Submodule &amp; GUI backend</a:t>
                      </a:r>
                    </a:p>
                  </a:txBody>
                  <a:tcPr marL="181935" marR="181935" marT="181935" marB="18193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140106"/>
                  </a:ext>
                </a:extLst>
              </a:tr>
              <a:tr h="6661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Priyanka Gupta</a:t>
                      </a:r>
                    </a:p>
                  </a:txBody>
                  <a:tcPr marL="181935" marR="181935" marT="181935" marB="18193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Logging Submodule &amp; Component Diagram &amp; ppt</a:t>
                      </a:r>
                    </a:p>
                  </a:txBody>
                  <a:tcPr marL="181935" marR="181935" marT="181935" marB="18193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547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0229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B9A43-9491-FACC-074B-10F841B1D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BDBB0-C3FA-064D-7166-1F139D033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cap="none" dirty="0"/>
              <a:t>Thread Safe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E2B30B-20F3-CF61-F746-9A2CC6F49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9638" y="1648690"/>
            <a:ext cx="5477715" cy="50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38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37F89-9035-589F-F63D-B7FBCFF0A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B8298-FB9E-6D14-0B41-10B33B26D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cap="none" dirty="0"/>
              <a:t>Unit Tests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24005-FA39-D783-DB0B-E1D2B3646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5308" y="1596304"/>
            <a:ext cx="8260528" cy="3370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88ADF4-0075-9ED7-C6FC-1E3F15B01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308" y="5081155"/>
            <a:ext cx="567690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89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BE3F2-308B-F2B7-751B-287B4D9B6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7F12D-649E-4240-465B-58B7F6A62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0"/>
            <a:ext cx="9905998" cy="146858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cap="none" dirty="0"/>
              <a:t>Logging in GUI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5E4B74-35B8-BED3-6BE9-31F407FDD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4021" y="1131738"/>
            <a:ext cx="7716333" cy="557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07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99C64-7164-46B8-CD24-BD7B3430B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3037-B7A7-89AB-7351-ECF17F0E6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cap="none" dirty="0"/>
              <a:t>Task Module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25812C-0153-B2B2-4BBD-C87D8B401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14855"/>
            <a:ext cx="9905998" cy="312420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Implementing Task as Runnable</a:t>
            </a:r>
          </a:p>
          <a:p>
            <a:pPr>
              <a:lnSpc>
                <a:spcPct val="200000"/>
              </a:lnSpc>
            </a:pP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Managing Tasks </a:t>
            </a:r>
          </a:p>
        </p:txBody>
      </p:sp>
    </p:spTree>
    <p:extLst>
      <p:ext uri="{BB962C8B-B14F-4D97-AF65-F5344CB8AC3E}">
        <p14:creationId xmlns:p14="http://schemas.microsoft.com/office/powerpoint/2010/main" val="537980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51DFB0-7D8C-3857-CCA4-FDB0090C5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D29A2-D89B-9A43-F09E-E15D210C0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/>
              <a:t>Component Diagram</a:t>
            </a:r>
            <a:endParaRPr lang="en-US" cap="non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D43ED2-7852-A5A2-AEB1-F52B3205A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Task Management </a:t>
            </a:r>
          </a:p>
          <a:p>
            <a:pPr>
              <a:lnSpc>
                <a:spcPct val="200000"/>
              </a:lnSpc>
            </a:pPr>
            <a:r>
              <a:rPr lang="en-US" dirty="0"/>
              <a:t>Task Core</a:t>
            </a:r>
          </a:p>
          <a:p>
            <a:pPr>
              <a:lnSpc>
                <a:spcPct val="200000"/>
              </a:lnSpc>
            </a:pPr>
            <a:r>
              <a:rPr lang="en-US" dirty="0"/>
              <a:t>Task Dependencies</a:t>
            </a:r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0BFAB41-5095-A049-25BC-6D3A6FFA8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633" y="417320"/>
            <a:ext cx="1127328" cy="62629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309217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033DC2-0ECD-B76F-7FEE-600443833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16696-1537-35C3-25F2-F2EBF9DE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/>
              <a:t>UML Class Diagram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F8BDBD-92B9-B182-023A-0E05B2230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752" y="2008630"/>
            <a:ext cx="6573684" cy="3581401"/>
          </a:xfrm>
        </p:spPr>
        <p:txBody>
          <a:bodyPr anchor="t"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Charging Task</a:t>
            </a:r>
          </a:p>
          <a:p>
            <a:pPr>
              <a:lnSpc>
                <a:spcPct val="200000"/>
              </a:lnSpc>
            </a:pPr>
            <a:r>
              <a:rPr lang="en-US" dirty="0"/>
              <a:t>Store Auto Task</a:t>
            </a:r>
          </a:p>
          <a:p>
            <a:pPr>
              <a:lnSpc>
                <a:spcPct val="200000"/>
              </a:lnSpc>
            </a:pPr>
            <a:r>
              <a:rPr lang="en-US" dirty="0"/>
              <a:t>Store Manual Task</a:t>
            </a:r>
          </a:p>
          <a:p>
            <a:pPr>
              <a:lnSpc>
                <a:spcPct val="200000"/>
              </a:lnSpc>
            </a:pPr>
            <a:r>
              <a:rPr lang="en-US" dirty="0"/>
              <a:t>Move Item Task</a:t>
            </a:r>
          </a:p>
          <a:p>
            <a:pPr>
              <a:lnSpc>
                <a:spcPct val="200000"/>
              </a:lnSpc>
            </a:pPr>
            <a:r>
              <a:rPr lang="en-US" dirty="0"/>
              <a:t>Retrieve Item Task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Content Placeholder 4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45CCCEFB-7115-9EBE-044E-C177531F6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876" y="873706"/>
            <a:ext cx="3725902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77028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D89AA-0897-4B41-1805-F58749B42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049C-185B-6802-4295-43F531E22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cap="none" dirty="0"/>
              <a:t>Thread Safe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DF2C62-DDBF-7E2C-00B8-CD91B6AD3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017" y="2328174"/>
            <a:ext cx="8722194" cy="361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62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ED73B-9E57-2C6E-5D0F-F5E2AAA5C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BC913-C54D-CDA7-F6E8-9FA9C5A63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cap="none" dirty="0"/>
              <a:t>Unit Tests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BCCD74-6947-C6A3-4B44-11986D8F6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1218" y="2078182"/>
            <a:ext cx="8409564" cy="439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09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F31C70-F713-EA2F-C7F3-87EFFAD36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DAC27-7ED4-97B3-ED3B-EBAC07237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56" y="2316479"/>
            <a:ext cx="3643674" cy="1905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cap="none" dirty="0"/>
              <a:t>Task in GUI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1C98C6-5971-89DF-486A-4AF40F5F3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241" y="805126"/>
            <a:ext cx="3843975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97246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098F3D-FC38-D4C1-C671-EB1D8E70C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C7686-2875-FB16-22C8-9FACD3B6E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4749690" cy="1905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cap="none" dirty="0"/>
              <a:t>Unit Test Results of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8F8F58-33BB-7CF4-22F1-2BA1FE0AD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05126"/>
            <a:ext cx="4552419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165408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92BA9-0E22-D5CC-68A9-8DB427E70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DEDC3-ED94-E681-ABEA-B0C2EB70B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cap="none" dirty="0"/>
              <a:t>Description of Domain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65A887-ED54-D7BA-21FE-620523202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3D Warehouse Grid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- Full 3D storage with rows × columns × levels</a:t>
            </a:r>
          </a:p>
          <a:p>
            <a:r>
              <a:rPr lang="en-US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Automated AGVs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- Self-coordinating autonomous guided vehicles</a:t>
            </a:r>
          </a:p>
          <a:p>
            <a:r>
              <a:rPr lang="en-US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Smart Task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- Intelligent Task management and Task queue</a:t>
            </a:r>
          </a:p>
          <a:p>
            <a:r>
              <a:rPr lang="en-US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Real-Time Logging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- Comprehensive activity tracking</a:t>
            </a:r>
          </a:p>
          <a:p>
            <a:r>
              <a:rPr lang="en-US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Exception Handling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- Robust error management</a:t>
            </a:r>
          </a:p>
          <a:p>
            <a:r>
              <a:rPr lang="en-US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Thread-Safe Operations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- Handles concurrent  operations without race conditions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582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A6D73C-AF96-0F19-9A74-6C33824AD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9BA26BC-113C-4698-8859-A985C8324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A68B73B6-D77B-4B55-8538-206CEFD2A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solidFill>
            <a:schemeClr val="bg2"/>
          </a:solidFill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D7533-4FE6-85AC-7185-B6B4428DB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007703"/>
            <a:ext cx="8676222" cy="1802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 for Attention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Presented by Team 11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F8D1C-D96D-41B6-C831-0ADD6DB7C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012" y="3886200"/>
            <a:ext cx="8676222" cy="7955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Link for Github: </a:t>
            </a:r>
            <a:r>
              <a:rPr lang="en-US"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hlinkClick r:id="rId3"/>
              </a:rPr>
              <a:t>https://github.com/AliFarzi/CapstoneProject</a:t>
            </a:r>
            <a:endParaRPr lang="en-US" sz="210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6581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E893F-9818-B02E-DD3C-4D6F665FA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F6457-88A5-2CBF-36AF-1D7FB5567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cap="none" dirty="0"/>
              <a:t>Requirements of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DE97A-FC6D-456F-E3F9-E9621EA98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Java JDK 21+</a:t>
            </a:r>
          </a:p>
          <a:p>
            <a:pPr>
              <a:lnSpc>
                <a:spcPct val="200000"/>
              </a:lnSpc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JUnit Platform Console Standalone 6.0.1</a:t>
            </a:r>
          </a:p>
          <a:p>
            <a:pPr>
              <a:lnSpc>
                <a:spcPct val="200000"/>
              </a:lnSpc>
            </a:pP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OPenJFX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21+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43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7627B-6E6A-5B9C-B0CE-0EC05602A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B386-A8B5-2AA8-10B6-68FA717A1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cap="none" dirty="0"/>
              <a:t>Equipment Module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32230C-8497-9E35-9C4C-C109A8D64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Creating Charging Stations </a:t>
            </a:r>
          </a:p>
          <a:p>
            <a:pPr>
              <a:lnSpc>
                <a:spcPct val="200000"/>
              </a:lnSpc>
            </a:pP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Creating Equipment (AGV Shuttle and Crane )</a:t>
            </a:r>
          </a:p>
          <a:p>
            <a:pPr>
              <a:lnSpc>
                <a:spcPct val="200000"/>
              </a:lnSpc>
            </a:pP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Managing Equipment </a:t>
            </a:r>
          </a:p>
          <a:p>
            <a:endParaRPr lang="en-US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77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BA731F-811E-4A38-6136-E85E27B57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5516-B704-1B8A-B39B-43A0686AF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10" y="145475"/>
            <a:ext cx="5870194" cy="19906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Component Diagram</a:t>
            </a:r>
          </a:p>
        </p:txBody>
      </p:sp>
      <p:pic>
        <p:nvPicPr>
          <p:cNvPr id="5" name="Content Placeholder 4" descr="A diagram of a computer&#10;&#10;AI-generated content may be incorrect.">
            <a:extLst>
              <a:ext uri="{FF2B5EF4-FFF2-40B4-BE49-F238E27FC236}">
                <a16:creationId xmlns:a16="http://schemas.microsoft.com/office/drawing/2014/main" id="{58CEED60-921A-E58A-3950-08DBB3015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957" y="145475"/>
            <a:ext cx="2955170" cy="656705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A240D8-461B-2388-ECEC-ED2D768E49AE}"/>
              </a:ext>
            </a:extLst>
          </p:cNvPr>
          <p:cNvSpPr txBox="1"/>
          <p:nvPr/>
        </p:nvSpPr>
        <p:spPr>
          <a:xfrm>
            <a:off x="557784" y="2724912"/>
            <a:ext cx="6144768" cy="222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Equipment Manager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Equipment Abstract Class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Charging System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2782711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34D34-C8EC-8338-6350-83ACE83E3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A732-3AE4-21CE-C984-ED12CE00B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97873"/>
            <a:ext cx="9905998" cy="146858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cap="none" dirty="0"/>
              <a:t>UML Class Diagram</a:t>
            </a:r>
          </a:p>
        </p:txBody>
      </p:sp>
      <p:pic>
        <p:nvPicPr>
          <p:cNvPr id="5" name="Content Placeholder 4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44E06737-36F5-803C-A5C7-5B1DD0637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538" y="1398453"/>
            <a:ext cx="8743745" cy="5161674"/>
          </a:xfrm>
        </p:spPr>
      </p:pic>
    </p:spTree>
    <p:extLst>
      <p:ext uri="{BB962C8B-B14F-4D97-AF65-F5344CB8AC3E}">
        <p14:creationId xmlns:p14="http://schemas.microsoft.com/office/powerpoint/2010/main" val="3919409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1C769-E704-4390-970F-B0E860848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DFF46-BA15-A28F-906E-2064160A3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cap="none" dirty="0"/>
              <a:t>Thread Safe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67BC18-823A-FC92-2CA9-3F1FF06BB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565" y="2190468"/>
            <a:ext cx="9502870" cy="40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70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77E0D-369A-1C3A-B490-C59892159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6B6F2-AE0E-20DB-F7A7-FC1F22A79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cap="none" dirty="0"/>
              <a:t>Unit Tests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DD0980-93E0-4430-7486-373712D48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6662" y="1867766"/>
            <a:ext cx="9715500" cy="2000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4BF2A-D8C0-C6F3-7326-F0C16C2C4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62" y="3935990"/>
            <a:ext cx="6211967" cy="238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268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01803FC4A0FB4192F19774161B73B2" ma:contentTypeVersion="4" ma:contentTypeDescription="Create a new document." ma:contentTypeScope="" ma:versionID="85fbfc4fd07718949e886722a30b4967">
  <xsd:schema xmlns:xsd="http://www.w3.org/2001/XMLSchema" xmlns:xs="http://www.w3.org/2001/XMLSchema" xmlns:p="http://schemas.microsoft.com/office/2006/metadata/properties" xmlns:ns3="dc9ce478-6ab0-41fb-b345-839d3bfce8f0" targetNamespace="http://schemas.microsoft.com/office/2006/metadata/properties" ma:root="true" ma:fieldsID="a750b0ac2125db699f9b3f4d8fb4986a" ns3:_="">
    <xsd:import namespace="dc9ce478-6ab0-41fb-b345-839d3bfce8f0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9ce478-6ab0-41fb-b345-839d3bfce8f0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DFEE81-2E56-4554-B18E-8AF3FA3161FC}">
  <ds:schemaRefs>
    <ds:schemaRef ds:uri="http://purl.org/dc/elements/1.1/"/>
    <ds:schemaRef ds:uri="http://schemas.microsoft.com/office/2006/metadata/properties"/>
    <ds:schemaRef ds:uri="http://purl.org/dc/terms/"/>
    <ds:schemaRef ds:uri="dc9ce478-6ab0-41fb-b345-839d3bfce8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75E6F29-5AD6-4DB7-A97C-8EEFAACB86B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66D006-A562-4BBB-B20E-801FB51D75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9ce478-6ab0-41fb-b345-839d3bfce8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167</TotalTime>
  <Words>297</Words>
  <Application>Microsoft Office PowerPoint</Application>
  <PresentationFormat>Widescreen</PresentationFormat>
  <Paragraphs>89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Century Gothic</vt:lpstr>
      <vt:lpstr>Times New Roman</vt:lpstr>
      <vt:lpstr>Mesh</vt:lpstr>
      <vt:lpstr>Smart Warehouse Simulation</vt:lpstr>
      <vt:lpstr>Role Distributions</vt:lpstr>
      <vt:lpstr>Description of Domain</vt:lpstr>
      <vt:lpstr>Requirements of System</vt:lpstr>
      <vt:lpstr>Equipment Module</vt:lpstr>
      <vt:lpstr>Component Diagram</vt:lpstr>
      <vt:lpstr>UML Class Diagram</vt:lpstr>
      <vt:lpstr>Thread Safe Approach</vt:lpstr>
      <vt:lpstr>Unit Tests</vt:lpstr>
      <vt:lpstr>Equipments in GUI</vt:lpstr>
      <vt:lpstr>Storage Module</vt:lpstr>
      <vt:lpstr>Component Diagram</vt:lpstr>
      <vt:lpstr>UML Class Diagram</vt:lpstr>
      <vt:lpstr>Thread Safe Approach</vt:lpstr>
      <vt:lpstr>Unit Tests</vt:lpstr>
      <vt:lpstr>Storage in GUI</vt:lpstr>
      <vt:lpstr>Logging Module</vt:lpstr>
      <vt:lpstr>Component Diagram</vt:lpstr>
      <vt:lpstr>UML Class Diagram</vt:lpstr>
      <vt:lpstr>Thread Safe Approach</vt:lpstr>
      <vt:lpstr>Unit Tests</vt:lpstr>
      <vt:lpstr>Logging in GUI</vt:lpstr>
      <vt:lpstr>Task Module</vt:lpstr>
      <vt:lpstr>Component Diagram</vt:lpstr>
      <vt:lpstr>UML Class Diagram</vt:lpstr>
      <vt:lpstr>Thread Safe Approach</vt:lpstr>
      <vt:lpstr>Unit Tests</vt:lpstr>
      <vt:lpstr>Task in GUI</vt:lpstr>
      <vt:lpstr>Unit Test Results of System</vt:lpstr>
      <vt:lpstr>Thank You for Attention Presented by Team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 Farzizada</dc:creator>
  <cp:lastModifiedBy>Ali Farzizada</cp:lastModifiedBy>
  <cp:revision>2</cp:revision>
  <dcterms:created xsi:type="dcterms:W3CDTF">2025-10-14T13:20:55Z</dcterms:created>
  <dcterms:modified xsi:type="dcterms:W3CDTF">2025-11-14T15:38:19Z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0x010100CC01803FC4A0FB4192F19774161B73B2</vt:lpwstr>
  </property>
</Properties>
</file>